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</p:sldMasterIdLst>
  <p:notesMasterIdLst>
    <p:notesMasterId r:id="rId21"/>
  </p:notesMasterIdLst>
  <p:handoutMasterIdLst>
    <p:handoutMasterId r:id="rId22"/>
  </p:handoutMasterIdLst>
  <p:sldIdLst>
    <p:sldId id="2147479495" r:id="rId3"/>
    <p:sldId id="2147483647" r:id="rId4"/>
    <p:sldId id="276" r:id="rId5"/>
    <p:sldId id="2147482812" r:id="rId6"/>
    <p:sldId id="268" r:id="rId7"/>
    <p:sldId id="269" r:id="rId8"/>
    <p:sldId id="270" r:id="rId9"/>
    <p:sldId id="271" r:id="rId10"/>
    <p:sldId id="310" r:id="rId11"/>
    <p:sldId id="303" r:id="rId12"/>
    <p:sldId id="272" r:id="rId13"/>
    <p:sldId id="273" r:id="rId14"/>
    <p:sldId id="274" r:id="rId15"/>
    <p:sldId id="279" r:id="rId16"/>
    <p:sldId id="280" r:id="rId17"/>
    <p:sldId id="311" r:id="rId18"/>
    <p:sldId id="263" r:id="rId19"/>
    <p:sldId id="2147479526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A70"/>
    <a:srgbClr val="8660C5"/>
    <a:srgbClr val="F5F3F6"/>
    <a:srgbClr val="FFE399"/>
    <a:srgbClr val="D5EC8E"/>
    <a:srgbClr val="FF5B38"/>
    <a:srgbClr val="091F2C"/>
    <a:srgbClr val="288AC4"/>
    <a:srgbClr val="3A4953"/>
    <a:srgbClr val="4D3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4F54-CBCE-394F-9993-796E7C32CF67}" v="382" dt="2025-02-08T08:17:39.968"/>
    <p1510:client id="{C615252E-C83F-4D1D-8583-F2FF25EBDCB1}" v="1300" dt="2025-02-09T05:03:2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0"/>
    <p:restoredTop sz="81341" autoAdjust="0"/>
  </p:normalViewPr>
  <p:slideViewPr>
    <p:cSldViewPr snapToGrid="0">
      <p:cViewPr varScale="1">
        <p:scale>
          <a:sx n="83" d="100"/>
          <a:sy n="83" d="100"/>
        </p:scale>
        <p:origin x="1296" y="270"/>
      </p:cViewPr>
      <p:guideLst/>
    </p:cSldViewPr>
  </p:slideViewPr>
  <p:outlineViewPr>
    <p:cViewPr>
      <p:scale>
        <a:sx n="33" d="100"/>
        <a:sy n="33" d="100"/>
      </p:scale>
      <p:origin x="0" y="-36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2/9/2025 2:06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2/9/2025 2:05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90426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2/9/2025 2:05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15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8B59-DAF4-E241-8E04-28145A8C9EA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102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5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0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34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06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9" r:id="rId46"/>
    <p:sldLayoutId id="2147485600" r:id="rId47"/>
    <p:sldLayoutId id="2147485602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 dirty="0">
                <a:ea typeface="+mj-lt"/>
                <a:cs typeface="+mj-lt"/>
              </a:rPr>
              <a:t>Semantic Kernel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oung child thinking next to a drawing of a bubble&#10;&#10;Description automatically generated">
            <a:extLst>
              <a:ext uri="{FF2B5EF4-FFF2-40B4-BE49-F238E27FC236}">
                <a16:creationId xmlns:a16="http://schemas.microsoft.com/office/drawing/2014/main" id="{E08B79DD-3E79-5733-4AD9-D2AA54945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39101"/>
            <a:ext cx="14042460" cy="92417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AF1990-DD6C-1194-BE89-D90302CBFD46}"/>
              </a:ext>
            </a:extLst>
          </p:cNvPr>
          <p:cNvSpPr txBox="1"/>
          <p:nvPr/>
        </p:nvSpPr>
        <p:spPr>
          <a:xfrm>
            <a:off x="2482620" y="2178588"/>
            <a:ext cx="426404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OpenAI </a:t>
            </a:r>
            <a:r>
              <a:rPr lang="ko-KR" altLang="en-US" sz="5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만 지원하나요</a:t>
            </a:r>
            <a:r>
              <a:rPr lang="en-US" altLang="ko-KR" sz="5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?</a:t>
            </a:r>
            <a:endParaRPr lang="en-US" sz="5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6287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91352-09AE-D887-4EF0-DD0BB5B5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BB089-F6B0-595C-E3D9-DB2913B50EE2}"/>
              </a:ext>
            </a:extLst>
          </p:cNvPr>
          <p:cNvSpPr/>
          <p:nvPr/>
        </p:nvSpPr>
        <p:spPr bwMode="auto">
          <a:xfrm>
            <a:off x="0" y="505326"/>
            <a:ext cx="12192000" cy="5847348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OpenAI / Azure OpenAI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2410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12E6-91A2-479F-F681-1954D1967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853EBA-8915-FCC3-22C6-BDB01E506204}"/>
              </a:ext>
            </a:extLst>
          </p:cNvPr>
          <p:cNvSpPr/>
          <p:nvPr/>
        </p:nvSpPr>
        <p:spPr bwMode="auto">
          <a:xfrm>
            <a:off x="0" y="505326"/>
            <a:ext cx="12192000" cy="5847348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OpenAI / Azure OpenAI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 Models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Hugging Face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 err="1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Ollama</a:t>
            </a:r>
            <a:endParaRPr lang="en-AU" altLang="ko-KR" sz="5000" dirty="0">
              <a:solidFill>
                <a:srgbClr val="FFE399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35208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ADAF-F734-4849-866D-712E851A7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E40649-7E6A-9F0D-9307-03CBE5F597F3}"/>
              </a:ext>
            </a:extLst>
          </p:cNvPr>
          <p:cNvSpPr/>
          <p:nvPr/>
        </p:nvSpPr>
        <p:spPr bwMode="auto">
          <a:xfrm>
            <a:off x="0" y="505326"/>
            <a:ext cx="12192000" cy="5847348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OpenAI / Azure OpenAI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 Models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Hugging Face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 err="1">
                <a:solidFill>
                  <a:srgbClr val="FFE39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Ollama</a:t>
            </a:r>
            <a:endParaRPr lang="en-AU" altLang="ko-KR" sz="5000" dirty="0">
              <a:solidFill>
                <a:srgbClr val="FFE399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rgbClr val="D5E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Amazon Bedrock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rgbClr val="D5E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AI Foundry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rgbClr val="D5EC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Vertex AI</a:t>
            </a:r>
          </a:p>
        </p:txBody>
      </p:sp>
    </p:spTree>
    <p:extLst>
      <p:ext uri="{BB962C8B-B14F-4D97-AF65-F5344CB8AC3E}">
        <p14:creationId xmlns:p14="http://schemas.microsoft.com/office/powerpoint/2010/main" val="1144126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93D2-A559-FA96-4AD1-15630807B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869828"/>
            <a:ext cx="6217920" cy="1661993"/>
          </a:xfrm>
        </p:spPr>
        <p:txBody>
          <a:bodyPr/>
          <a:lstStyle/>
          <a:p>
            <a:r>
              <a:rPr lang="ko-KR" altLang="en-US" dirty="0"/>
              <a:t>실습</a:t>
            </a:r>
            <a:r>
              <a:rPr lang="en-US" dirty="0"/>
              <a:t> #1:</a:t>
            </a:r>
            <a:br>
              <a:rPr lang="en-US" dirty="0"/>
            </a:br>
            <a:r>
              <a:rPr lang="en-US" dirty="0"/>
              <a:t>Semantic Kernel</a:t>
            </a:r>
            <a:r>
              <a:rPr lang="ko-KR" altLang="en-US" dirty="0" err="1"/>
              <a:t>에</a:t>
            </a:r>
            <a:br>
              <a:rPr lang="en-AU" altLang="ko-KR" dirty="0"/>
            </a:br>
            <a:r>
              <a:rPr lang="ko-KR" altLang="en-US" dirty="0"/>
              <a:t>다양한 </a:t>
            </a:r>
            <a:r>
              <a:rPr lang="en-US" altLang="ko-KR" dirty="0"/>
              <a:t>LLM </a:t>
            </a:r>
            <a:r>
              <a:rPr lang="ko-KR" altLang="en-US" dirty="0"/>
              <a:t>연결하기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F174D-8A7C-D7E7-DCB4-677167EF88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5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F487-FE4B-24A8-2D03-2C79A0C21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7FB9B9-E5A1-5E34-C088-7F241F5DDE7F}"/>
              </a:ext>
            </a:extLst>
          </p:cNvPr>
          <p:cNvSpPr/>
          <p:nvPr/>
        </p:nvSpPr>
        <p:spPr bwMode="auto">
          <a:xfrm>
            <a:off x="6837528" y="1449000"/>
            <a:ext cx="5354472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👉 GPT-4o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👉 Gemini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👉 Phi-4</a:t>
            </a:r>
            <a:endParaRPr lang="ko-KR" altLang="en-US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7F8300-7915-9A27-EE18-A2B5E3A2BF68}"/>
              </a:ext>
            </a:extLst>
          </p:cNvPr>
          <p:cNvSpPr/>
          <p:nvPr/>
        </p:nvSpPr>
        <p:spPr bwMode="auto">
          <a:xfrm>
            <a:off x="0" y="1449000"/>
            <a:ext cx="6837528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Azure AI Foundry</a:t>
            </a:r>
          </a:p>
          <a:p>
            <a:pPr algn="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Vertex AI</a:t>
            </a:r>
          </a:p>
          <a:p>
            <a:pPr algn="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 Models</a:t>
            </a:r>
            <a:endParaRPr lang="ko-KR" altLang="en-US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5106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FFDF5A-E610-A592-AB85-423CDAF6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13447"/>
            <a:ext cx="4127692" cy="1231106"/>
          </a:xfrm>
        </p:spPr>
        <p:txBody>
          <a:bodyPr/>
          <a:lstStyle/>
          <a:p>
            <a:pPr algn="r"/>
            <a:r>
              <a:rPr lang="en-AU" sz="8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054302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 dirty="0">
                <a:ea typeface="+mj-lt"/>
                <a:cs typeface="+mj-lt"/>
              </a:rPr>
              <a:t>Semantic Kernel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194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7D9A-1A99-76E1-4667-481AB272D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03733"/>
            <a:ext cx="11017250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29A83-5977-B886-497C-DD7CB3277856}"/>
              </a:ext>
            </a:extLst>
          </p:cNvPr>
          <p:cNvSpPr txBox="1"/>
          <p:nvPr/>
        </p:nvSpPr>
        <p:spPr>
          <a:xfrm>
            <a:off x="2469204" y="2813447"/>
            <a:ext cx="7253592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endParaRPr lang="en-AU" sz="8000" dirty="0" err="1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1134E4-B262-0D1F-2787-7C233358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2027" cy="553998"/>
          </a:xfrm>
        </p:spPr>
        <p:txBody>
          <a:bodyPr/>
          <a:lstStyle/>
          <a:p>
            <a:r>
              <a:rPr lang="ko-KR" altLang="en-US"/>
              <a:t>실습목표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020C5D-9515-BD39-42E0-93452AB61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914962"/>
            <a:ext cx="6667500" cy="1024896"/>
          </a:xfrm>
        </p:spPr>
        <p:txBody>
          <a:bodyPr/>
          <a:lstStyle/>
          <a:p>
            <a:r>
              <a:rPr lang="ko-KR" altLang="en-US" dirty="0"/>
              <a:t>다양한 </a:t>
            </a:r>
            <a:r>
              <a:rPr lang="en-US" dirty="0"/>
              <a:t>LLM</a:t>
            </a:r>
            <a:r>
              <a:rPr lang="ko-KR" altLang="en-US" dirty="0"/>
              <a:t>을 연결할 수 있다</a:t>
            </a:r>
            <a:endParaRPr lang="en-US" altLang="ko-KR" dirty="0"/>
          </a:p>
          <a:p>
            <a:r>
              <a:rPr lang="ko-KR" altLang="en-US" dirty="0"/>
              <a:t>간단한 콘솔 앱을 개발할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68377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8D3C7-CA3A-6C3D-DECC-20B748695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2DC660-307E-1315-A6FC-7FDA72C0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4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0CB0B8-13D3-885E-D7F7-6185149EBAF8}"/>
              </a:ext>
            </a:extLst>
          </p:cNvPr>
          <p:cNvGrpSpPr/>
          <p:nvPr/>
        </p:nvGrpSpPr>
        <p:grpSpPr>
          <a:xfrm>
            <a:off x="722255" y="997592"/>
            <a:ext cx="10747490" cy="4862816"/>
            <a:chOff x="580360" y="730724"/>
            <a:chExt cx="10747490" cy="4862816"/>
          </a:xfrm>
        </p:grpSpPr>
        <p:sp>
          <p:nvSpPr>
            <p:cNvPr id="3" name="Title 2">
              <a:extLst>
                <a:ext uri="{FF2B5EF4-FFF2-40B4-BE49-F238E27FC236}">
                  <a16:creationId xmlns:a16="http://schemas.microsoft.com/office/drawing/2014/main" id="{61F4DC07-4ECD-9B20-C28D-C88663EFC7DD}"/>
                </a:ext>
              </a:extLst>
            </p:cNvPr>
            <p:cNvSpPr txBox="1">
              <a:spLocks/>
            </p:cNvSpPr>
            <p:nvPr/>
          </p:nvSpPr>
          <p:spPr>
            <a:xfrm>
              <a:off x="580360" y="1813172"/>
              <a:ext cx="4855389" cy="3323987"/>
            </a:xfrm>
            <a:prstGeom prst="rect">
              <a:avLst/>
            </a:prstGeom>
            <a:noFill/>
            <a:ln>
              <a:noFill/>
              <a:prstDash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3364871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3600" dirty="0">
                  <a:solidFill>
                    <a:srgbClr val="FFB9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Semantic Kernel</a:t>
              </a:r>
              <a:r>
                <a:rPr lang="en-US" sz="3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sz="3600" b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is lightweight </a:t>
              </a:r>
              <a:r>
                <a:rPr lang="en-US" sz="3600" dirty="0">
                  <a:solidFill>
                    <a:srgbClr val="92D05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open-source</a:t>
              </a:r>
              <a:r>
                <a:rPr lang="en-US" sz="3600" b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orchestration</a:t>
              </a:r>
              <a:r>
                <a:rPr lang="en-US" sz="3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sz="3600" dirty="0">
                  <a:solidFill>
                    <a:srgbClr val="FFC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middleware</a:t>
              </a:r>
              <a:r>
                <a:rPr lang="en-US" sz="3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sz="3600" b="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that lets you easily add AI to your apps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1762C9-4300-2CDD-8698-DC03455F0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3137" y="2937051"/>
              <a:ext cx="1206148" cy="1192834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45F66D-0A10-CDE2-0E65-02B9A6243C5A}"/>
                </a:ext>
              </a:extLst>
            </p:cNvPr>
            <p:cNvSpPr txBox="1"/>
            <p:nvPr/>
          </p:nvSpPr>
          <p:spPr>
            <a:xfrm>
              <a:off x="7963128" y="730724"/>
              <a:ext cx="146616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kumimoji="0" lang="en-US" sz="28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Python</a:t>
              </a:r>
              <a:endParaRPr 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244854-7D45-78F0-6EF3-6B7D20F7CF01}"/>
                </a:ext>
              </a:extLst>
            </p:cNvPr>
            <p:cNvSpPr txBox="1"/>
            <p:nvPr/>
          </p:nvSpPr>
          <p:spPr>
            <a:xfrm>
              <a:off x="10359126" y="4802053"/>
              <a:ext cx="9687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8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.NET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C0E23A-B349-368B-B229-4975E50B25EA}"/>
                </a:ext>
              </a:extLst>
            </p:cNvPr>
            <p:cNvSpPr txBox="1"/>
            <p:nvPr/>
          </p:nvSpPr>
          <p:spPr>
            <a:xfrm>
              <a:off x="6096000" y="4802053"/>
              <a:ext cx="92813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kumimoji="0" lang="en-US" sz="28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Java</a:t>
              </a:r>
              <a:endParaRPr lang="en-US" sz="2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5828D04-3FB6-DDFB-9058-945047C69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42488" y="1478740"/>
              <a:ext cx="206502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17A7B6-6992-72F9-146D-357605F87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7562601" y="1475667"/>
              <a:ext cx="222504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CEF94C-1729-B9CA-FB14-D0552E14E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2700000">
              <a:off x="7587094" y="1434589"/>
              <a:ext cx="222504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405847-F386-C9FF-BFAE-3963BF58C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8900000">
              <a:off x="7587094" y="1434589"/>
              <a:ext cx="2225040" cy="41148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C19291-A382-5D27-ABD7-FD942C079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6511" y="4584884"/>
              <a:ext cx="544868" cy="5448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ED390ED-4A9C-C3D2-72F7-B89A11072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206" y="4587330"/>
              <a:ext cx="552266" cy="5448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0F4A78-36D3-FA86-BC3F-5D3665E2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061" y="1178676"/>
              <a:ext cx="554393" cy="55226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870617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ADA8DB-F5F2-DDA4-A569-1CEE1B30A3D0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오픈소스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7289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85745-79EE-203A-7E30-3215A7399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58E5410-2184-F2FF-1975-1CC806F4252E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오픈소스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오케스트레이션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266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60833-6589-50A0-234E-3C75061A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05AD6A-1504-7148-B4D9-0DD5D9C0C402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오픈소스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오케스트레이션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NET / Python / Java 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지원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7557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82011-AF5F-0093-D056-7B573B7A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F96EF1-B9D8-4C08-BA8D-92A4039E0B28}"/>
              </a:ext>
            </a:extLst>
          </p:cNvPr>
          <p:cNvSpPr/>
          <p:nvPr/>
        </p:nvSpPr>
        <p:spPr bwMode="auto">
          <a:xfrm>
            <a:off x="0" y="1089000"/>
            <a:ext cx="12192000" cy="468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오픈소스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최신 </a:t>
            </a: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오케스트레이션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NET / Python / Java 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지원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AU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Microsoft Copilot 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만드는 </a:t>
            </a: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SDK</a:t>
            </a:r>
            <a:endParaRPr lang="ko-KR" altLang="en-US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5584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D772B7-FD68-A7DE-44FA-E35EDDE1AA0D}"/>
              </a:ext>
            </a:extLst>
          </p:cNvPr>
          <p:cNvGrpSpPr/>
          <p:nvPr/>
        </p:nvGrpSpPr>
        <p:grpSpPr>
          <a:xfrm>
            <a:off x="450455" y="1389857"/>
            <a:ext cx="11291090" cy="4078287"/>
            <a:chOff x="450455" y="1675654"/>
            <a:chExt cx="11291090" cy="40782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1461092-F061-1BE3-31BA-5F24894C9B0B}"/>
                </a:ext>
              </a:extLst>
            </p:cNvPr>
            <p:cNvGrpSpPr/>
            <p:nvPr/>
          </p:nvGrpSpPr>
          <p:grpSpPr>
            <a:xfrm>
              <a:off x="450455" y="1675654"/>
              <a:ext cx="3481200" cy="4078287"/>
              <a:chOff x="928912" y="1679489"/>
              <a:chExt cx="3481200" cy="407828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FB82604-3E80-7CCB-58A6-F80EB9687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928912" y="1679489"/>
                <a:ext cx="3481200" cy="4078287"/>
                <a:chOff x="584691" y="2017713"/>
                <a:chExt cx="3480897" cy="3534370"/>
              </a:xfrm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444DD046-6AA1-6559-DEEE-5FC8CDB5C4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2834063" cy="3534370"/>
                </a:xfrm>
                <a:prstGeom prst="roundRect">
                  <a:avLst>
                    <a:gd name="adj" fmla="val 6660"/>
                  </a:avLst>
                </a:prstGeom>
                <a:solidFill>
                  <a:srgbClr val="091F2C">
                    <a:alpha val="97000"/>
                  </a:srgbClr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4" name="Picture 52" descr="Dark pattern: Plus dots">
                  <a:extLst>
                    <a:ext uri="{FF2B5EF4-FFF2-40B4-BE49-F238E27FC236}">
                      <a16:creationId xmlns:a16="http://schemas.microsoft.com/office/drawing/2014/main" id="{33FBE9BB-6F05-1D06-9C50-F2D3A2EB5495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4866" t="4223" r="4866" b="4223"/>
                <a:stretch/>
              </p:blipFill>
              <p:spPr>
                <a:xfrm>
                  <a:off x="584691" y="2018301"/>
                  <a:ext cx="3480897" cy="3530459"/>
                </a:xfrm>
                <a:prstGeom prst="roundRect">
                  <a:avLst>
                    <a:gd name="adj" fmla="val 6521"/>
                  </a:avLst>
                </a:prstGeom>
                <a:effectLst/>
              </p:spPr>
            </p:pic>
            <p:sp>
              <p:nvSpPr>
                <p:cNvPr id="25" name="Rounded Rectangle 9">
                  <a:extLst>
                    <a:ext uri="{FF2B5EF4-FFF2-40B4-BE49-F238E27FC236}">
                      <a16:creationId xmlns:a16="http://schemas.microsoft.com/office/drawing/2014/main" id="{9FB32BFE-54D1-E24E-F8F4-3D1677C756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3422657" cy="3534370"/>
                </a:xfrm>
                <a:prstGeom prst="roundRect">
                  <a:avLst>
                    <a:gd name="adj" fmla="val 6537"/>
                  </a:avLst>
                </a:prstGeom>
                <a:solidFill>
                  <a:schemeClr val="tx1"/>
                </a:solidFill>
                <a:ln>
                  <a:solidFill>
                    <a:schemeClr val="tx1">
                      <a:lumMod val="65000"/>
                    </a:schemeClr>
                  </a:solidFill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schemeClr val="accent6">
                      <a:lumMod val="90000"/>
                      <a:alpha val="4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20" name="Rectangle 19" descr="Enterprise Ready&#10;">
                <a:extLst>
                  <a:ext uri="{FF2B5EF4-FFF2-40B4-BE49-F238E27FC236}">
                    <a16:creationId xmlns:a16="http://schemas.microsoft.com/office/drawing/2014/main" id="{492EB94B-72A6-C8BE-6691-0AC0B860FBD1}"/>
                  </a:ext>
                </a:extLst>
              </p:cNvPr>
              <p:cNvSpPr/>
              <p:nvPr/>
            </p:nvSpPr>
            <p:spPr>
              <a:xfrm>
                <a:off x="1369793" y="3568028"/>
                <a:ext cx="2599439" cy="369332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기업용 앱 개발 친화적</a:t>
                </a:r>
                <a:endParaRPr lang="en-US" sz="2400" b="1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21" name="Rectangle 20" descr="All kernels and packages are 1.0&#10;">
                <a:extLst>
                  <a:ext uri="{FF2B5EF4-FFF2-40B4-BE49-F238E27FC236}">
                    <a16:creationId xmlns:a16="http://schemas.microsoft.com/office/drawing/2014/main" id="{13591C85-825D-7F56-13C0-3DF86ACE83CF}"/>
                  </a:ext>
                </a:extLst>
              </p:cNvPr>
              <p:cNvSpPr/>
              <p:nvPr/>
            </p:nvSpPr>
            <p:spPr>
              <a:xfrm>
                <a:off x="1536038" y="4170295"/>
                <a:ext cx="2266948" cy="11079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기존 앱 개발 경험 유지</a:t>
                </a:r>
                <a:endParaRPr kumimoji="0" lang="en-AU" altLang="ko-KR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레거시 앱 통합</a:t>
                </a:r>
                <a:endParaRPr kumimoji="0" lang="en-AU" altLang="ko-KR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스케일링</a:t>
                </a:r>
                <a:endParaRPr lang="en-AU" altLang="ko-KR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보안</a:t>
                </a:r>
                <a:endParaRPr kumimoji="0" lang="en-US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9A1CB34-6BE9-3730-E433-F910ADFA32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21184" y="2067893"/>
                <a:ext cx="1296656" cy="1266290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8558031-72FF-D2D8-71C7-CE34ECFF921C}"/>
                </a:ext>
              </a:extLst>
            </p:cNvPr>
            <p:cNvGrpSpPr/>
            <p:nvPr/>
          </p:nvGrpSpPr>
          <p:grpSpPr>
            <a:xfrm>
              <a:off x="8260345" y="1675654"/>
              <a:ext cx="3481200" cy="4078287"/>
              <a:chOff x="8731470" y="1675654"/>
              <a:chExt cx="3481200" cy="407828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4B83092-39D6-3CD6-5DF8-B0E6EA32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8731470" y="1675654"/>
                <a:ext cx="3481200" cy="4078287"/>
                <a:chOff x="584691" y="2017713"/>
                <a:chExt cx="3480897" cy="3534370"/>
              </a:xfrm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grpSpPr>
            <p:pic>
              <p:nvPicPr>
                <p:cNvPr id="17" name="Picture 52" descr="Dark pattern: Plus dots">
                  <a:extLst>
                    <a:ext uri="{FF2B5EF4-FFF2-40B4-BE49-F238E27FC236}">
                      <a16:creationId xmlns:a16="http://schemas.microsoft.com/office/drawing/2014/main" id="{0BC28EF9-CF3A-A92B-2E20-A5DFAE9408EB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4866" t="4223" r="4866" b="4223"/>
                <a:stretch/>
              </p:blipFill>
              <p:spPr>
                <a:xfrm>
                  <a:off x="584691" y="2018301"/>
                  <a:ext cx="3480897" cy="3530459"/>
                </a:xfrm>
                <a:prstGeom prst="roundRect">
                  <a:avLst>
                    <a:gd name="adj" fmla="val 6521"/>
                  </a:avLst>
                </a:prstGeom>
                <a:effectLst/>
              </p:spPr>
            </p:pic>
            <p:sp>
              <p:nvSpPr>
                <p:cNvPr id="18" name="Rounded Rectangle 9">
                  <a:extLst>
                    <a:ext uri="{FF2B5EF4-FFF2-40B4-BE49-F238E27FC236}">
                      <a16:creationId xmlns:a16="http://schemas.microsoft.com/office/drawing/2014/main" id="{7C2FF37A-2154-1D8E-813A-8DBF403CC6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3422656" cy="3534370"/>
                </a:xfrm>
                <a:prstGeom prst="roundRect">
                  <a:avLst>
                    <a:gd name="adj" fmla="val 6537"/>
                  </a:avLst>
                </a:prstGeom>
                <a:solidFill>
                  <a:schemeClr val="tx1"/>
                </a:solidFill>
                <a:ln>
                  <a:solidFill>
                    <a:schemeClr val="tx1">
                      <a:lumMod val="65000"/>
                    </a:schemeClr>
                  </a:solidFill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schemeClr val="accent6">
                      <a:lumMod val="90000"/>
                      <a:alpha val="4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14" name="Rectangle 13" descr="Agent ready&#10;">
                <a:extLst>
                  <a:ext uri="{FF2B5EF4-FFF2-40B4-BE49-F238E27FC236}">
                    <a16:creationId xmlns:a16="http://schemas.microsoft.com/office/drawing/2014/main" id="{705C707B-D098-A677-2EBA-1F24E76EC974}"/>
                  </a:ext>
                </a:extLst>
              </p:cNvPr>
              <p:cNvSpPr/>
              <p:nvPr/>
            </p:nvSpPr>
            <p:spPr>
              <a:xfrm>
                <a:off x="9172351" y="3568028"/>
                <a:ext cx="2599439" cy="369332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멀티 에이전트</a:t>
                </a:r>
                <a:endParaRPr lang="en-US" sz="2400" b="1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15" name="Rectangle 14" descr="Productivity gains realized with AI Agents&#10;">
                <a:extLst>
                  <a:ext uri="{FF2B5EF4-FFF2-40B4-BE49-F238E27FC236}">
                    <a16:creationId xmlns:a16="http://schemas.microsoft.com/office/drawing/2014/main" id="{18DCEC4C-411D-8969-60F3-F0273C436897}"/>
                  </a:ext>
                </a:extLst>
              </p:cNvPr>
              <p:cNvSpPr/>
              <p:nvPr/>
            </p:nvSpPr>
            <p:spPr>
              <a:xfrm>
                <a:off x="9287893" y="4170295"/>
                <a:ext cx="2368355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다양한 페르소나</a:t>
                </a:r>
                <a:endParaRPr lang="en-AU" altLang="ko-KR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다양한 에이전트</a:t>
                </a:r>
                <a:endParaRPr kumimoji="0" lang="en-AU" altLang="ko-KR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에이전트 오케스트레이션</a:t>
                </a:r>
                <a:endParaRPr kumimoji="0" lang="en-US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2729EB2-89CD-3258-3B69-F82D5D5683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38470" y="2067893"/>
                <a:ext cx="1267200" cy="126720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EECF6A-0143-E576-61FB-E55A40D63E89}"/>
                </a:ext>
              </a:extLst>
            </p:cNvPr>
            <p:cNvGrpSpPr/>
            <p:nvPr/>
          </p:nvGrpSpPr>
          <p:grpSpPr>
            <a:xfrm>
              <a:off x="4355551" y="1675654"/>
              <a:ext cx="3480897" cy="4078287"/>
              <a:chOff x="4373226" y="1679489"/>
              <a:chExt cx="3480897" cy="407828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081FB6D-D14F-4A29-3A5F-0D9CA1353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4373226" y="1679489"/>
                <a:ext cx="3480897" cy="4078287"/>
                <a:chOff x="584691" y="2017713"/>
                <a:chExt cx="3480897" cy="3534370"/>
              </a:xfrm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7D2156EE-674A-D3D8-AD0D-216E6DC290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3480897" cy="3534370"/>
                </a:xfrm>
                <a:prstGeom prst="roundRect">
                  <a:avLst>
                    <a:gd name="adj" fmla="val 6660"/>
                  </a:avLst>
                </a:prstGeom>
                <a:solidFill>
                  <a:srgbClr val="091F2C">
                    <a:alpha val="97000"/>
                  </a:srgbClr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11" name="Picture 52" descr="Dark pattern: Plus dots">
                  <a:extLst>
                    <a:ext uri="{FF2B5EF4-FFF2-40B4-BE49-F238E27FC236}">
                      <a16:creationId xmlns:a16="http://schemas.microsoft.com/office/drawing/2014/main" id="{69B7BFF1-7BFB-D093-8E35-CAA5004CD59F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4866" t="4223" r="4866" b="4223"/>
                <a:stretch/>
              </p:blipFill>
              <p:spPr>
                <a:xfrm>
                  <a:off x="584691" y="2018301"/>
                  <a:ext cx="3480897" cy="3530459"/>
                </a:xfrm>
                <a:prstGeom prst="roundRect">
                  <a:avLst>
                    <a:gd name="adj" fmla="val 6521"/>
                  </a:avLst>
                </a:prstGeom>
                <a:effectLst/>
              </p:spPr>
            </p:pic>
            <p:sp>
              <p:nvSpPr>
                <p:cNvPr id="12" name="Rounded Rectangle 9">
                  <a:extLst>
                    <a:ext uri="{FF2B5EF4-FFF2-40B4-BE49-F238E27FC236}">
                      <a16:creationId xmlns:a16="http://schemas.microsoft.com/office/drawing/2014/main" id="{9380E5FC-A169-5260-113D-CB02637FC3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4691" y="2017713"/>
                  <a:ext cx="3480897" cy="3534370"/>
                </a:xfrm>
                <a:prstGeom prst="roundRect">
                  <a:avLst>
                    <a:gd name="adj" fmla="val 653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schemeClr val="accent6">
                      <a:lumMod val="90000"/>
                      <a:alpha val="40000"/>
                    </a:scheme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7" name="Rectangle 6" descr="Plugins&#10;">
                <a:extLst>
                  <a:ext uri="{FF2B5EF4-FFF2-40B4-BE49-F238E27FC236}">
                    <a16:creationId xmlns:a16="http://schemas.microsoft.com/office/drawing/2014/main" id="{28C4B7B5-393C-FCAC-E7B4-532078D25B74}"/>
                  </a:ext>
                </a:extLst>
              </p:cNvPr>
              <p:cNvSpPr/>
              <p:nvPr/>
            </p:nvSpPr>
            <p:spPr>
              <a:xfrm>
                <a:off x="5052375" y="3568028"/>
                <a:ext cx="208725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u="none" strike="noStrike" kern="1200" cap="none" normalizeH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Segoe UI Semibold"/>
                  </a:rPr>
                  <a:t>플러그인</a:t>
                </a:r>
                <a:endParaRPr kumimoji="0" lang="en-US" sz="2400" b="1" u="none" strike="noStrike" kern="1200" cap="none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  <a:sym typeface="Segoe UI Semibold"/>
                </a:endParaRPr>
              </a:p>
            </p:txBody>
          </p:sp>
          <p:sp>
            <p:nvSpPr>
              <p:cNvPr id="8" name="Rectangle 7" descr="Using the APIs that your teams already managed with AI to get data and complete tasks.&#10;&#10;">
                <a:extLst>
                  <a:ext uri="{FF2B5EF4-FFF2-40B4-BE49-F238E27FC236}">
                    <a16:creationId xmlns:a16="http://schemas.microsoft.com/office/drawing/2014/main" id="{DD2B6084-B814-0B07-2E11-46C427F5E3F1}"/>
                  </a:ext>
                </a:extLst>
              </p:cNvPr>
              <p:cNvSpPr/>
              <p:nvPr/>
            </p:nvSpPr>
            <p:spPr>
              <a:xfrm>
                <a:off x="4816334" y="4170295"/>
                <a:ext cx="2594680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기존의 </a:t>
                </a:r>
                <a:r>
                  <a:rPr lang="en-US" altLang="ko-KR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API</a:t>
                </a:r>
                <a:r>
                  <a:rPr lang="ko-KR" altLang="en-US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등에 연결</a:t>
                </a:r>
                <a:endParaRPr lang="en-AU" altLang="ko-KR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solidFill>
                      <a:schemeClr val="bg1"/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프롬프트 플러그인</a:t>
                </a:r>
                <a:endParaRPr lang="en-AU" altLang="ko-KR" dirty="0">
                  <a:solidFill>
                    <a:schemeClr val="bg1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u="none" strike="noStrike" kern="1200" cap="none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  <a:sym typeface="Segoe UI Semibold"/>
                  </a:rPr>
                  <a:t>네이티브 코드 플러그인</a:t>
                </a:r>
                <a:endParaRPr kumimoji="0" lang="en-AU" altLang="ko-KR" u="none" strike="noStrike" kern="1200" cap="none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  <a:sym typeface="Segoe UI Semibold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1623CB6-F1FD-DC7B-34E8-762A805CB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0074" y="2067893"/>
                <a:ext cx="1267200" cy="126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029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80832C1F-E082-45FE-8D95-4D501AE495EF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E5E340B4-A45D-471E-85C3-F0DBDFE9B8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</Words>
  <Application>Microsoft Office PowerPoint</Application>
  <PresentationFormat>Widescreen</PresentationFormat>
  <Paragraphs>76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D2Coding</vt:lpstr>
      <vt:lpstr>Pretendard</vt:lpstr>
      <vt:lpstr>Pretendard Light</vt:lpstr>
      <vt:lpstr>Pretendard Medium</vt:lpstr>
      <vt:lpstr>Pretendard SemiBold</vt:lpstr>
      <vt:lpstr>Arial</vt:lpstr>
      <vt:lpstr>Consolas</vt:lpstr>
      <vt:lpstr>Open Sans Light</vt:lpstr>
      <vt:lpstr>Segoe UI</vt:lpstr>
      <vt:lpstr>Wingdings</vt:lpstr>
      <vt:lpstr>Microsoft AI Tour 16:9 Template Light</vt:lpstr>
      <vt:lpstr>Microsoft AI Tour 16:9 Template Dark</vt:lpstr>
      <vt:lpstr>Semantic Kernel Workshop</vt:lpstr>
      <vt:lpstr>실습목표</vt:lpstr>
      <vt:lpstr>Semantic Kernel이란?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실습 #1: Semantic Kernel에 다양한 LLM 연결하기</vt:lpstr>
      <vt:lpstr>PowerPoint Presentation</vt:lpstr>
      <vt:lpstr>Q&amp;A</vt:lpstr>
      <vt:lpstr>Semantic Kernel Workshop</vt:lpstr>
      <vt:lpstr>Logo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2025-02-09T04:54:25Z</dcterms:created>
  <dcterms:modified xsi:type="dcterms:W3CDTF">2025-02-09T05:10:10Z</dcterms:modified>
</cp:coreProperties>
</file>